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4.jpg" ContentType="image/jpeg"/>
  <Override PartName="/ppt/media/image17.jpg" ContentType="image/jpeg"/>
  <Override PartName="/ppt/media/image23.jpg" ContentType="image/jpeg"/>
  <Override PartName="/ppt/media/image27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2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2"/>
  </p:notesMasterIdLst>
  <p:sldIdLst>
    <p:sldId id="286" r:id="rId2"/>
    <p:sldId id="288" r:id="rId3"/>
    <p:sldId id="285" r:id="rId4"/>
    <p:sldId id="290" r:id="rId5"/>
    <p:sldId id="305" r:id="rId6"/>
    <p:sldId id="289" r:id="rId7"/>
    <p:sldId id="306" r:id="rId8"/>
    <p:sldId id="314" r:id="rId9"/>
    <p:sldId id="307" r:id="rId10"/>
    <p:sldId id="308" r:id="rId11"/>
    <p:sldId id="313" r:id="rId12"/>
    <p:sldId id="309" r:id="rId13"/>
    <p:sldId id="311" r:id="rId14"/>
    <p:sldId id="310" r:id="rId15"/>
    <p:sldId id="316" r:id="rId16"/>
    <p:sldId id="318" r:id="rId17"/>
    <p:sldId id="315" r:id="rId18"/>
    <p:sldId id="317" r:id="rId19"/>
    <p:sldId id="291" r:id="rId20"/>
    <p:sldId id="292" r:id="rId21"/>
    <p:sldId id="293" r:id="rId22"/>
    <p:sldId id="295" r:id="rId23"/>
    <p:sldId id="294" r:id="rId24"/>
    <p:sldId id="301" r:id="rId25"/>
    <p:sldId id="297" r:id="rId26"/>
    <p:sldId id="262" r:id="rId27"/>
    <p:sldId id="266" r:id="rId28"/>
    <p:sldId id="298" r:id="rId29"/>
    <p:sldId id="299" r:id="rId30"/>
    <p:sldId id="279" r:id="rId31"/>
  </p:sldIdLst>
  <p:sldSz cx="9144000" cy="5143500" type="screen16x9"/>
  <p:notesSz cx="6858000" cy="9144000"/>
  <p:embeddedFontLst>
    <p:embeddedFont>
      <p:font typeface="Lato Light" panose="020B0604020202020204" charset="0"/>
      <p:regular r:id="rId33"/>
      <p:bold r:id="rId34"/>
      <p:italic r:id="rId35"/>
      <p:boldItalic r:id="rId36"/>
    </p:embeddedFont>
    <p:embeddedFont>
      <p:font typeface="Roboto Slab Regular" panose="020B0604020202020204" charset="0"/>
      <p:regular r:id="rId37"/>
      <p:bold r:id="rId38"/>
    </p:embeddedFont>
    <p:embeddedFont>
      <p:font typeface="Tahoma" panose="020B0604030504040204" pitchFamily="3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A32EE9-3838-4ABC-AFC1-753ED68D7752}">
  <a:tblStyle styleId="{CAA32EE9-3838-4ABC-AFC1-753ED68D77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1" autoAdjust="0"/>
    <p:restoredTop sz="94660"/>
  </p:normalViewPr>
  <p:slideViewPr>
    <p:cSldViewPr>
      <p:cViewPr varScale="1">
        <p:scale>
          <a:sx n="92" d="100"/>
          <a:sy n="92" d="100"/>
        </p:scale>
        <p:origin x="828" y="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62421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76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51" name="Google Shape;51;p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54" name="Google Shape;54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2" name="Google Shape;62;p3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subTitle" idx="1"/>
          </p:nvPr>
        </p:nvSpPr>
        <p:spPr>
          <a:xfrm>
            <a:off x="2886100" y="2916252"/>
            <a:ext cx="3371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794200" y="78224"/>
            <a:ext cx="141600" cy="1416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9"/>
          <p:cNvSpPr/>
          <p:nvPr/>
        </p:nvSpPr>
        <p:spPr>
          <a:xfrm>
            <a:off x="-140400" y="150205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8079301" y="377626"/>
            <a:ext cx="879300" cy="8793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"/>
          <p:cNvSpPr/>
          <p:nvPr/>
        </p:nvSpPr>
        <p:spPr>
          <a:xfrm>
            <a:off x="696550" y="917625"/>
            <a:ext cx="336900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9"/>
          <p:cNvSpPr/>
          <p:nvPr/>
        </p:nvSpPr>
        <p:spPr>
          <a:xfrm>
            <a:off x="8924303" y="11938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7724347" y="76710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9"/>
          <p:cNvSpPr/>
          <p:nvPr/>
        </p:nvSpPr>
        <p:spPr>
          <a:xfrm>
            <a:off x="8923937" y="451941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9"/>
          <p:cNvSpPr/>
          <p:nvPr/>
        </p:nvSpPr>
        <p:spPr>
          <a:xfrm>
            <a:off x="528659" y="-124724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9"/>
          <p:cNvSpPr/>
          <p:nvPr/>
        </p:nvSpPr>
        <p:spPr>
          <a:xfrm>
            <a:off x="8327788" y="626113"/>
            <a:ext cx="382244" cy="382244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Google Shape;230;p9"/>
          <p:cNvGrpSpPr/>
          <p:nvPr/>
        </p:nvGrpSpPr>
        <p:grpSpPr>
          <a:xfrm>
            <a:off x="154025" y="438904"/>
            <a:ext cx="508851" cy="478711"/>
            <a:chOff x="5972700" y="2330200"/>
            <a:chExt cx="411625" cy="387275"/>
          </a:xfrm>
        </p:grpSpPr>
        <p:sp>
          <p:nvSpPr>
            <p:cNvPr id="231" name="Google Shape;231;p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9"/>
          <p:cNvSpPr txBox="1">
            <a:spLocks noGrp="1"/>
          </p:cNvSpPr>
          <p:nvPr>
            <p:ph type="body" idx="1"/>
          </p:nvPr>
        </p:nvSpPr>
        <p:spPr>
          <a:xfrm>
            <a:off x="457200" y="41777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100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234" name="Google Shape;234;p9"/>
          <p:cNvSpPr/>
          <p:nvPr/>
        </p:nvSpPr>
        <p:spPr>
          <a:xfrm>
            <a:off x="7720375" y="103875"/>
            <a:ext cx="626400" cy="6264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" name="Google Shape;235;p9"/>
          <p:cNvGrpSpPr/>
          <p:nvPr/>
        </p:nvGrpSpPr>
        <p:grpSpPr>
          <a:xfrm>
            <a:off x="7915421" y="229147"/>
            <a:ext cx="236882" cy="375437"/>
            <a:chOff x="6718575" y="2318625"/>
            <a:chExt cx="256950" cy="407375"/>
          </a:xfrm>
        </p:grpSpPr>
        <p:sp>
          <p:nvSpPr>
            <p:cNvPr id="236" name="Google Shape;236;p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9"/>
          <p:cNvSpPr txBox="1">
            <a:spLocks noGrp="1"/>
          </p:cNvSpPr>
          <p:nvPr>
            <p:ph type="sldNum" idx="12"/>
          </p:nvPr>
        </p:nvSpPr>
        <p:spPr>
          <a:xfrm>
            <a:off x="8117984" y="430368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"/>
          <p:cNvSpPr/>
          <p:nvPr/>
        </p:nvSpPr>
        <p:spPr>
          <a:xfrm>
            <a:off x="0" y="0"/>
            <a:ext cx="9144000" cy="5157300"/>
          </a:xfrm>
          <a:prstGeom prst="frame">
            <a:avLst>
              <a:gd name="adj1" fmla="val 792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1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1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1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1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1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1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11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289" name="Google Shape;289;p1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11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292" name="Google Shape;292;p1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1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Aqua">
  <p:cSld name="BLANK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2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2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2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2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2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2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2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2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2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2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2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12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17" name="Google Shape;317;p1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12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20" name="Google Shape;320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12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Yellow">
  <p:cSld name="BLANK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3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3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3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3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3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3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3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3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3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3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3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13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45" name="Google Shape;345;p1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13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48" name="Google Shape;348;p1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13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○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7" r:id="rId3"/>
    <p:sldLayoutId id="2147483658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3.png"/><Relationship Id="rId7" Type="http://schemas.openxmlformats.org/officeDocument/2006/relationships/slide" Target="slide1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5" Type="http://schemas.openxmlformats.org/officeDocument/2006/relationships/image" Target="../media/image4.png"/><Relationship Id="rId4" Type="http://schemas.openxmlformats.org/officeDocument/2006/relationships/slide" Target="slide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5" Type="http://schemas.openxmlformats.org/officeDocument/2006/relationships/slide" Target="slide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15109"/>
            <a:ext cx="175577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20280" y="215843"/>
            <a:ext cx="58642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itchFamily="18" charset="0"/>
                <a:cs typeface="Times New Roman" pitchFamily="18" charset="0"/>
              </a:rPr>
              <a:t>Trường Đại học Quốc Tế Hồng Bàng - TP Hồ Chí Minh</a:t>
            </a:r>
            <a:r>
              <a:rPr lang="en-GB">
                <a:latin typeface="Times New Roman" pitchFamily="18" charset="0"/>
                <a:cs typeface="Times New Roman" pitchFamily="18" charset="0"/>
              </a:rPr>
              <a:t/>
            </a:r>
            <a:br>
              <a:rPr lang="en-GB">
                <a:latin typeface="Times New Roman" pitchFamily="18" charset="0"/>
                <a:cs typeface="Times New Roman" pitchFamily="18" charset="0"/>
              </a:rPr>
            </a:br>
            <a:r>
              <a:rPr lang="en-US">
                <a:latin typeface="Times New Roman" pitchFamily="18" charset="0"/>
                <a:cs typeface="Times New Roman" pitchFamily="18" charset="0"/>
              </a:rPr>
              <a:t>Khoa Công Nghệ Thông Tin</a:t>
            </a:r>
            <a:br>
              <a:rPr lang="en-US">
                <a:latin typeface="Times New Roman" pitchFamily="18" charset="0"/>
                <a:cs typeface="Times New Roman" pitchFamily="18" charset="0"/>
              </a:rPr>
            </a:br>
            <a:r>
              <a:rPr lang="en-US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>
                <a:latin typeface="Times New Roman" pitchFamily="18" charset="0"/>
                <a:cs typeface="Times New Roman" pitchFamily="18" charset="0"/>
              </a:rPr>
            </a:br>
            <a:r>
              <a:rPr lang="en-US">
                <a:latin typeface="Times New Roman" pitchFamily="18" charset="0"/>
                <a:cs typeface="Times New Roman" pitchFamily="18" charset="0"/>
              </a:rPr>
              <a:t>-----o0o-----</a:t>
            </a:r>
            <a:r>
              <a:rPr lang="en-GB">
                <a:latin typeface="Times New Roman" pitchFamily="18" charset="0"/>
                <a:cs typeface="Times New Roman" pitchFamily="18" charset="0"/>
              </a:rPr>
              <a:t/>
            </a:r>
            <a:br>
              <a:rPr lang="en-GB">
                <a:latin typeface="Times New Roman" pitchFamily="18" charset="0"/>
                <a:cs typeface="Times New Roman" pitchFamily="18" charset="0"/>
              </a:rPr>
            </a:b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2000" y="1123950"/>
            <a:ext cx="7239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2400" b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BÁO CÁO ĐỒ ÁN</a:t>
            </a:r>
            <a:r>
              <a:rPr lang="vi-VN"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endParaRPr lang="en-GB" sz="240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fontAlgn="base"/>
            <a:r>
              <a:rPr lang="en-US"/>
              <a:t> </a:t>
            </a:r>
            <a:endParaRPr lang="en-GB"/>
          </a:p>
          <a:p>
            <a:pPr algn="ctr" fontAlgn="base"/>
            <a:r>
              <a:rPr lang="en-US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Môn: Lập trình hướng đối tượng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endParaRPr lang="en-GB">
              <a:solidFill>
                <a:schemeClr val="tx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/>
            <a:r>
              <a:rPr lang="en-US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 </a:t>
            </a:r>
            <a:endParaRPr lang="en-GB">
              <a:solidFill>
                <a:schemeClr val="tx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/>
            <a:r>
              <a:rPr lang="en-US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                      ĐỀ 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TÀI: Ứng dụng quản lí Showroom Ôtô BMW Phú Mỹ Hưng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endParaRPr lang="en-GB">
              <a:solidFill>
                <a:schemeClr val="tx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u="sng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NHÓM : 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Sinh viên thực hiện :</a:t>
            </a:r>
            <a:endParaRPr lang="en-GB">
              <a:solidFill>
                <a:schemeClr val="tx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b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Đặng Trương Hoàng Nguyên</a:t>
            </a:r>
            <a:r>
              <a:rPr lang="vi-VN" b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181101002</a:t>
            </a:r>
            <a:endParaRPr lang="en-GB" b="1">
              <a:solidFill>
                <a:schemeClr val="tx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 Phạm Ngọc Phương Uyên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181101030</a:t>
            </a:r>
            <a:endParaRPr lang="en-GB">
              <a:solidFill>
                <a:schemeClr val="tx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 Nguyễn Ngọc Đức Anh 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181101048</a:t>
            </a:r>
            <a:endParaRPr lang="en-GB">
              <a:solidFill>
                <a:schemeClr val="tx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/>
            <a:r>
              <a:rPr lang="en-US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 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Dương Gia Tiến                           </a:t>
            </a:r>
            <a:r>
              <a:rPr lang="en-US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181101016</a:t>
            </a:r>
          </a:p>
          <a:p>
            <a:pPr fontAlgn="base"/>
            <a:r>
              <a:rPr lang="en-GB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 Nguyễn Hoàng Nhật Vỹ              181101024</a:t>
            </a:r>
            <a:endParaRPr lang="en-GB">
              <a:solidFill>
                <a:schemeClr val="tx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/>
            <a:r>
              <a:rPr lang="en-US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endParaRPr lang="en-GB">
              <a:solidFill>
                <a:schemeClr val="tx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r" fontAlgn="base"/>
            <a:r>
              <a:rPr lang="en-US" b="1" u="sng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Giảng Viên: ThS. Nguyễn Thị Anh Thư</a:t>
            </a:r>
            <a:r>
              <a:rPr lang="vi-VN" u="sng">
                <a:solidFill>
                  <a:schemeClr val="tx1">
                    <a:lumMod val="50000"/>
                  </a:schemeClr>
                </a:solidFill>
              </a:rPr>
              <a:t> </a:t>
            </a:r>
            <a:endParaRPr lang="en-GB" u="sng">
              <a:solidFill>
                <a:schemeClr val="tx1">
                  <a:lumMod val="50000"/>
                </a:schemeClr>
              </a:solidFill>
            </a:endParaRPr>
          </a:p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5109"/>
            <a:ext cx="14478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5686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6096000" y="742950"/>
            <a:ext cx="282682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>
                <a:latin typeface="+mj-lt"/>
              </a:rPr>
              <a:t>Chức năng quản lí nhân viên</a:t>
            </a:r>
            <a:r>
              <a:rPr lang="vi-VN" sz="2000" smtClean="0">
                <a:latin typeface="+mj-lt"/>
              </a:rPr>
              <a:t>:</a:t>
            </a:r>
            <a:endParaRPr lang="en-US" sz="2000" smtClean="0">
              <a:latin typeface="+mj-lt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vi-VN" sz="2000">
                <a:latin typeface="+mj-lt"/>
              </a:rPr>
              <a:t>Thêm, sửa, xóa, xem, tìm kiếm hồ sơ nhân viên, chức vụ, </a:t>
            </a:r>
            <a:r>
              <a:rPr lang="vi-VN" sz="2000" smtClean="0">
                <a:latin typeface="+mj-lt"/>
              </a:rPr>
              <a:t>ca</a:t>
            </a:r>
            <a:r>
              <a:rPr lang="en-US" sz="2000" smtClean="0">
                <a:latin typeface="+mj-lt"/>
              </a:rPr>
              <a:t> </a:t>
            </a:r>
            <a:r>
              <a:rPr lang="vi-VN" sz="2000" smtClean="0">
                <a:latin typeface="+mj-lt"/>
              </a:rPr>
              <a:t>làm.</a:t>
            </a:r>
            <a:endParaRPr lang="en-US" sz="2000" smtClean="0">
              <a:latin typeface="+mj-lt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Quản lí thời gian làm</a:t>
            </a: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vi-VN" sz="2000">
                <a:latin typeface="+mj-lt"/>
              </a:rPr>
              <a:t>Tính lương nhân viên</a:t>
            </a:r>
            <a:r>
              <a:rPr lang="vi-VN" sz="2000" smtClean="0">
                <a:latin typeface="+mj-lt"/>
              </a:rPr>
              <a:t>.</a:t>
            </a:r>
            <a:endParaRPr lang="en-US" sz="2000" smtClean="0">
              <a:latin typeface="+mj-lt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Cấp tài khoản cho nhân viên, quản lí tài khoản.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/>
          </a:p>
          <a:p>
            <a:pPr marL="342900" indent="-342900">
              <a:buFont typeface="+mj-lt"/>
              <a:buAutoNum type="arabicPeriod"/>
            </a:pP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43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7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85750"/>
            <a:ext cx="8382000" cy="445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2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5791200" y="361950"/>
            <a:ext cx="33528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200">
                <a:latin typeface="+mj-lt"/>
              </a:rPr>
              <a:t>Chức năng quản lí sản phẩm</a:t>
            </a:r>
            <a:r>
              <a:rPr lang="vi-VN" sz="2200" smtClean="0">
                <a:latin typeface="+mj-lt"/>
              </a:rPr>
              <a:t>:</a:t>
            </a:r>
            <a:endParaRPr lang="en-US" sz="220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vi-VN" sz="2200">
                <a:latin typeface="+mj-lt"/>
              </a:rPr>
              <a:t>Thêm, xóa, </a:t>
            </a:r>
            <a:r>
              <a:rPr lang="vi-VN" sz="2200" smtClean="0">
                <a:latin typeface="+mj-lt"/>
              </a:rPr>
              <a:t>sửa, </a:t>
            </a:r>
            <a:r>
              <a:rPr lang="vi-VN" sz="2200">
                <a:latin typeface="+mj-lt"/>
              </a:rPr>
              <a:t>tìm kiếm thông tin xe (tên, mã, giá, </a:t>
            </a:r>
            <a:r>
              <a:rPr lang="vi-VN" sz="2200" smtClean="0">
                <a:latin typeface="+mj-lt"/>
              </a:rPr>
              <a:t>loại,số </a:t>
            </a:r>
            <a:r>
              <a:rPr lang="vi-VN" sz="2200">
                <a:latin typeface="+mj-lt"/>
              </a:rPr>
              <a:t>lượng, màu sắc, hình ảnh</a:t>
            </a:r>
            <a:r>
              <a:rPr lang="vi-VN" sz="2200" smtClean="0">
                <a:latin typeface="+mj-lt"/>
              </a:rPr>
              <a:t>)</a:t>
            </a:r>
            <a:endParaRPr lang="en-US" sz="220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vi-VN" sz="2200">
                <a:latin typeface="+mj-lt"/>
              </a:rPr>
              <a:t>Thêm, xóa, sửa</a:t>
            </a:r>
            <a:r>
              <a:rPr lang="vi-VN" sz="2200" smtClean="0">
                <a:latin typeface="+mj-lt"/>
              </a:rPr>
              <a:t>, </a:t>
            </a:r>
            <a:r>
              <a:rPr lang="vi-VN" sz="2200">
                <a:latin typeface="+mj-lt"/>
              </a:rPr>
              <a:t>tìm kiếm thông tin loại </a:t>
            </a:r>
            <a:r>
              <a:rPr lang="vi-VN" sz="2200" smtClean="0">
                <a:latin typeface="+mj-lt"/>
              </a:rPr>
              <a:t>xe.</a:t>
            </a:r>
            <a:endParaRPr lang="en-US" sz="2200" smtClean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38800" cy="51435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171950"/>
            <a:ext cx="15240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9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5222384" y="1047750"/>
            <a:ext cx="39216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dirty="0">
                <a:latin typeface="+mj-lt"/>
              </a:rPr>
              <a:t>Chức năng lưu trữ thông tin khách hàng</a:t>
            </a:r>
            <a:endParaRPr lang="en-US" sz="2400" dirty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Thêm</a:t>
            </a:r>
            <a:r>
              <a:rPr lang="en-US" sz="24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, xóa, sửa, xem, tìm kiếm thông tin khách hàng.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Liên lạc, giao dịch dễ dàng.</a:t>
            </a:r>
          </a:p>
        </p:txBody>
      </p:sp>
      <p:pic>
        <p:nvPicPr>
          <p:cNvPr id="2052" name="Picture 4" descr="https://b-f24-zpg.zdn.vn/4197166746982515187/8bd5164180a079fe20b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5334000" cy="455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60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1295400" y="361950"/>
            <a:ext cx="46482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mtClean="0">
                <a:latin typeface="+mj-lt"/>
              </a:rPr>
              <a:t>  *</a:t>
            </a:r>
            <a:r>
              <a:rPr lang="vi-VN" sz="2800" smtClean="0">
                <a:latin typeface="+mj-lt"/>
              </a:rPr>
              <a:t> </a:t>
            </a:r>
            <a:r>
              <a:rPr lang="vi-VN" sz="2800">
                <a:latin typeface="+mj-lt"/>
              </a:rPr>
              <a:t>Chức năng quản lí hóa đơn</a:t>
            </a:r>
          </a:p>
          <a:p>
            <a:r>
              <a:rPr lang="vi-VN" sz="2800">
                <a:latin typeface="+mj-lt"/>
              </a:rPr>
              <a:t>- Tính đơn giá của sản phẩm có trong hóa đơn.</a:t>
            </a:r>
          </a:p>
          <a:p>
            <a:r>
              <a:rPr lang="vi-VN" sz="2800">
                <a:latin typeface="+mj-lt"/>
              </a:rPr>
              <a:t>- Xuất hóa đơn khi giao dịch hoàn thành.</a:t>
            </a:r>
          </a:p>
          <a:p>
            <a:r>
              <a:rPr lang="en-US" sz="2800" smtClean="0">
                <a:latin typeface="+mj-lt"/>
              </a:rPr>
              <a:t>  *</a:t>
            </a:r>
            <a:r>
              <a:rPr lang="vi-VN" sz="2800" smtClean="0">
                <a:latin typeface="+mj-lt"/>
              </a:rPr>
              <a:t> </a:t>
            </a:r>
            <a:r>
              <a:rPr lang="vi-VN" sz="2800">
                <a:latin typeface="+mj-lt"/>
              </a:rPr>
              <a:t>Chức năng quản lí doanh số</a:t>
            </a:r>
          </a:p>
          <a:p>
            <a:r>
              <a:rPr lang="vi-VN" sz="2800">
                <a:latin typeface="+mj-lt"/>
              </a:rPr>
              <a:t>- Tính doanh thu của showroom.</a:t>
            </a:r>
          </a:p>
          <a:p>
            <a:r>
              <a:rPr lang="vi-VN" sz="2800">
                <a:latin typeface="+mj-lt"/>
              </a:rPr>
              <a:t>- Tính lương nhân viên.</a:t>
            </a:r>
          </a:p>
          <a:p>
            <a:r>
              <a:rPr lang="vi-VN" sz="2800">
                <a:latin typeface="+mj-lt"/>
              </a:rPr>
              <a:t>- Tính đơn giá lượng xe nhập.</a:t>
            </a:r>
            <a:endParaRPr lang="en-US" sz="280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71306"/>
            <a:ext cx="3429000" cy="326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93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0"/>
            <a:ext cx="58674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8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1026" name="Picture 2" descr="https://b-f24-zpg.zdn.vn/4836843295372306497/5a67d3634082b9dce09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85750"/>
            <a:ext cx="5486400" cy="46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2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482"/>
            <a:ext cx="6307282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438150"/>
            <a:ext cx="1514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8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86817E-6 C 0.10694 -2.86817E-6 0.19219 0.07719 0.19219 0.17413 L 0.19219 0.5795 C 0.19219 0.67645 0.10694 0.75487 0.00035 0.75517 L -0.4375 0.75579 C -0.54236 0.75548 -0.63281 0.67614 -0.63281 0.57981 L -0.63281 0.17382 C -0.63281 0.07811 -0.54306 -2.86817E-6 -0.43785 -2.86817E-6 Z " pathEditMode="relative" rAng="5400000" ptsTypes="fFfFfFff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31" y="377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248392" y="1657350"/>
            <a:ext cx="32766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Chức năng tìm kiếm sản phẩm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Tìm kiếm sản phẩm ( theo tên , giá, loại 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Tìm kiếm hóa đơn (theo IDHD, ngày ) </a:t>
            </a:r>
          </a:p>
          <a:p>
            <a:pPr marL="285750" indent="-285750">
              <a:buFont typeface="Arial" pitchFamily="34" charset="0"/>
              <a:buChar char="•"/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992" y="345280"/>
            <a:ext cx="5365043" cy="44362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92422"/>
            <a:ext cx="1142875" cy="1051078"/>
          </a:xfrm>
          <a:prstGeom prst="rect">
            <a:avLst/>
          </a:prstGeom>
        </p:spPr>
      </p:pic>
      <p:sp>
        <p:nvSpPr>
          <p:cNvPr id="7" name="Left Arrow 6">
            <a:hlinkClick r:id="rId4" action="ppaction://hlinksldjump"/>
          </p:cNvPr>
          <p:cNvSpPr/>
          <p:nvPr/>
        </p:nvSpPr>
        <p:spPr>
          <a:xfrm>
            <a:off x="248392" y="133350"/>
            <a:ext cx="58980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895600" y="2038350"/>
            <a:ext cx="3371700" cy="1159800"/>
          </a:xfrm>
        </p:spPr>
        <p:txBody>
          <a:bodyPr/>
          <a:lstStyle/>
          <a:p>
            <a:r>
              <a:rPr lang="en-US" b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CHƯƠNG 3 : </a:t>
            </a:r>
            <a:br>
              <a:rPr lang="en-US" b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PHÂN TÍCH THIẾT KẾ</a:t>
            </a:r>
            <a:endParaRPr lang="en-US" b="1">
              <a:solidFill>
                <a:schemeClr val="accent4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42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40721" y="18555"/>
            <a:ext cx="8229600" cy="519600"/>
          </a:xfrm>
        </p:spPr>
        <p:txBody>
          <a:bodyPr/>
          <a:lstStyle/>
          <a:p>
            <a:r>
              <a:rPr lang="en-US" sz="3600" b="1" smtClean="0">
                <a:latin typeface="Times New Roman" pitchFamily="18" charset="0"/>
                <a:cs typeface="Times New Roman" pitchFamily="18" charset="0"/>
              </a:rPr>
              <a:t>MỤC LỤC</a:t>
            </a:r>
            <a:endParaRPr lang="en-US" sz="36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6" name="Rounded Rectangle 5">
            <a:hlinkClick r:id="rId2" action="ppaction://hlinksldjump"/>
          </p:cNvPr>
          <p:cNvSpPr/>
          <p:nvPr/>
        </p:nvSpPr>
        <p:spPr>
          <a:xfrm>
            <a:off x="522479" y="842548"/>
            <a:ext cx="2514600" cy="1676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>
                <a:latin typeface="Times New Roman" pitchFamily="18" charset="0"/>
                <a:cs typeface="Times New Roman" pitchFamily="18" charset="0"/>
                <a:hlinkClick r:id="rId2" action="ppaction://hlinksldjump"/>
              </a:rPr>
              <a:t>CHƯƠNG 1 :</a:t>
            </a:r>
          </a:p>
          <a:p>
            <a:pPr algn="ctr"/>
            <a:r>
              <a:rPr lang="en-US" sz="2000" b="1" smtClean="0">
                <a:latin typeface="Times New Roman" pitchFamily="18" charset="0"/>
                <a:cs typeface="Times New Roman" pitchFamily="18" charset="0"/>
                <a:hlinkClick r:id="rId2" action="ppaction://hlinksldjump"/>
              </a:rPr>
              <a:t>TỔNG QUÁT</a:t>
            </a: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249" y="829984"/>
            <a:ext cx="2538412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21" y="2952750"/>
            <a:ext cx="2506717" cy="170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249" y="2952749"/>
            <a:ext cx="2538412" cy="170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74655" y="3430232"/>
            <a:ext cx="2133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latin typeface="Times New Roman" pitchFamily="18" charset="0"/>
                <a:cs typeface="Times New Roman" pitchFamily="18" charset="0"/>
                <a:hlinkClick r:id="rId4" action="ppaction://hlinksldjump"/>
              </a:rPr>
              <a:t>CHƯƠNG 4 :</a:t>
            </a:r>
          </a:p>
          <a:p>
            <a:pPr algn="ctr"/>
            <a:r>
              <a:rPr lang="en-US" sz="2000" b="1" smtClean="0">
                <a:latin typeface="Times New Roman" pitchFamily="18" charset="0"/>
                <a:cs typeface="Times New Roman" pitchFamily="18" charset="0"/>
                <a:hlinkClick r:id="rId4" action="ppaction://hlinksldjump"/>
              </a:rPr>
              <a:t>DEMO</a:t>
            </a: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770786"/>
            <a:ext cx="2505075" cy="170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33800" y="2266950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latin typeface="Times New Roman" pitchFamily="18" charset="0"/>
                <a:cs typeface="Times New Roman" pitchFamily="18" charset="0"/>
                <a:hlinkClick r:id="rId6" action="ppaction://hlinksldjump"/>
              </a:rPr>
              <a:t>CHƯƠNG 5 :</a:t>
            </a:r>
          </a:p>
          <a:p>
            <a:pPr algn="ctr"/>
            <a:r>
              <a:rPr lang="en-US" sz="2000" b="1" smtClean="0">
                <a:latin typeface="Times New Roman" pitchFamily="18" charset="0"/>
                <a:cs typeface="Times New Roman" pitchFamily="18" charset="0"/>
                <a:hlinkClick r:id="rId6" action="ppaction://hlinksldjump"/>
              </a:rPr>
              <a:t> KẾT LUẬN</a:t>
            </a: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1079" y="3295024"/>
            <a:ext cx="228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latin typeface="Times New Roman" pitchFamily="18" charset="0"/>
                <a:cs typeface="Times New Roman" pitchFamily="18" charset="0"/>
                <a:hlinkClick r:id="rId7" action="ppaction://hlinksldjump"/>
              </a:rPr>
              <a:t>CHƯƠNG 3 :</a:t>
            </a:r>
          </a:p>
          <a:p>
            <a:pPr algn="ctr"/>
            <a:r>
              <a:rPr lang="en-US" sz="2000" b="1">
                <a:latin typeface="Times New Roman" pitchFamily="18" charset="0"/>
                <a:cs typeface="Times New Roman" pitchFamily="18" charset="0"/>
                <a:hlinkClick r:id="rId7" action="ppaction://hlinksldjump"/>
              </a:rPr>
              <a:t>PHÂN TÍCH THIẾT KẾ </a:t>
            </a: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74654" y="1160352"/>
            <a:ext cx="2133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latin typeface="Times New Roman" pitchFamily="18" charset="0"/>
                <a:cs typeface="Times New Roman" pitchFamily="18" charset="0"/>
                <a:hlinkClick r:id="rId8" action="ppaction://hlinksldjump"/>
              </a:rPr>
              <a:t>CHƯƠNG 2 :</a:t>
            </a:r>
          </a:p>
          <a:p>
            <a:pPr algn="ctr"/>
            <a:r>
              <a:rPr lang="en-US" sz="2000" b="1" smtClean="0">
                <a:latin typeface="Times New Roman" pitchFamily="18" charset="0"/>
                <a:cs typeface="Times New Roman" pitchFamily="18" charset="0"/>
                <a:hlinkClick r:id="rId8" action="ppaction://hlinksldjump"/>
              </a:rPr>
              <a:t>CƠ SỞ LÝ THUYẾT</a:t>
            </a: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6801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1600200" y="187872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3.1 SƠ ĐỒ USE CASE TỔNG QUÁT</a:t>
            </a:r>
            <a:endParaRPr lang="en-US" sz="3200" b="1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2648"/>
            <a:ext cx="9144000" cy="437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2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02"/>
            <a:ext cx="9144000" cy="509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0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9067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3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7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1676400" y="590550"/>
            <a:ext cx="6093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800" b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.2 MÔ HÌNH CLASS DIAGRAM</a:t>
            </a:r>
            <a:endParaRPr lang="en-US" sz="2800" b="1">
              <a:solidFill>
                <a:schemeClr val="accent4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17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7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5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1"/>
          <p:cNvSpPr/>
          <p:nvPr/>
        </p:nvSpPr>
        <p:spPr>
          <a:xfrm>
            <a:off x="3459600" y="628000"/>
            <a:ext cx="2224800" cy="222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1"/>
          <p:cNvSpPr txBox="1">
            <a:spLocks noGrp="1"/>
          </p:cNvSpPr>
          <p:nvPr>
            <p:ph type="ctrTitle" idx="4294967295"/>
          </p:nvPr>
        </p:nvSpPr>
        <p:spPr>
          <a:xfrm>
            <a:off x="2438400" y="3181350"/>
            <a:ext cx="47331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smtClean="0">
                <a:latin typeface="Times New Roman" pitchFamily="18" charset="0"/>
                <a:cs typeface="Times New Roman" pitchFamily="18" charset="0"/>
              </a:rPr>
              <a:t>CHƯƠNG 4: </a:t>
            </a:r>
            <a:br>
              <a:rPr lang="en-US" sz="6000" smtClean="0">
                <a:latin typeface="Times New Roman" pitchFamily="18" charset="0"/>
                <a:cs typeface="Times New Roman" pitchFamily="18" charset="0"/>
              </a:rPr>
            </a:br>
            <a:r>
              <a:rPr lang="en-US" sz="6000" smtClean="0">
                <a:latin typeface="Times New Roman" pitchFamily="18" charset="0"/>
                <a:cs typeface="Times New Roman" pitchFamily="18" charset="0"/>
              </a:rPr>
              <a:t>DEMO</a:t>
            </a:r>
            <a:endParaRPr sz="600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33" name="Google Shape;433;p21"/>
          <p:cNvGrpSpPr/>
          <p:nvPr/>
        </p:nvGrpSpPr>
        <p:grpSpPr>
          <a:xfrm>
            <a:off x="3940048" y="628007"/>
            <a:ext cx="1447570" cy="1447577"/>
            <a:chOff x="6643075" y="3664250"/>
            <a:chExt cx="407950" cy="407975"/>
          </a:xfrm>
        </p:grpSpPr>
        <p:sp>
          <p:nvSpPr>
            <p:cNvPr id="434" name="Google Shape;434;p21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21"/>
          <p:cNvGrpSpPr/>
          <p:nvPr/>
        </p:nvGrpSpPr>
        <p:grpSpPr>
          <a:xfrm rot="-587344">
            <a:off x="3600928" y="2274183"/>
            <a:ext cx="595166" cy="595133"/>
            <a:chOff x="576250" y="4319400"/>
            <a:chExt cx="442075" cy="442050"/>
          </a:xfrm>
        </p:grpSpPr>
        <p:sp>
          <p:nvSpPr>
            <p:cNvPr id="437" name="Google Shape;437;p21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1"/>
          <p:cNvSpPr/>
          <p:nvPr/>
        </p:nvSpPr>
        <p:spPr>
          <a:xfrm>
            <a:off x="3593939" y="962288"/>
            <a:ext cx="226251" cy="21606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1"/>
          <p:cNvSpPr/>
          <p:nvPr/>
        </p:nvSpPr>
        <p:spPr>
          <a:xfrm rot="2697328">
            <a:off x="5346647" y="2148789"/>
            <a:ext cx="343459" cy="32794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1"/>
          <p:cNvSpPr/>
          <p:nvPr/>
        </p:nvSpPr>
        <p:spPr>
          <a:xfrm>
            <a:off x="5356714" y="1881143"/>
            <a:ext cx="137570" cy="13142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1"/>
          <p:cNvSpPr/>
          <p:nvPr/>
        </p:nvSpPr>
        <p:spPr>
          <a:xfrm rot="1280404">
            <a:off x="3589575" y="1613971"/>
            <a:ext cx="137564" cy="13139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" name="Left Arrow 2">
            <a:hlinkClick r:id="rId3" action="ppaction://hlinksldjump"/>
          </p:cNvPr>
          <p:cNvSpPr/>
          <p:nvPr/>
        </p:nvSpPr>
        <p:spPr>
          <a:xfrm>
            <a:off x="152400" y="133350"/>
            <a:ext cx="5334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5"/>
          <p:cNvSpPr txBox="1">
            <a:spLocks noGrp="1"/>
          </p:cNvSpPr>
          <p:nvPr>
            <p:ph type="title" idx="4294967295"/>
          </p:nvPr>
        </p:nvSpPr>
        <p:spPr>
          <a:xfrm>
            <a:off x="2133600" y="150495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CHƯƠNG 5 : </a:t>
            </a:r>
            <a:br>
              <a:rPr lang="en-US" sz="480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80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KẾT LUẬN</a:t>
            </a:r>
            <a:endParaRPr sz="4800">
              <a:solidFill>
                <a:schemeClr val="accent5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6" name="Google Shape;476;p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" name="Left Arrow 1">
            <a:hlinkClick r:id="rId4" action="ppaction://hlinksldjump"/>
          </p:cNvPr>
          <p:cNvSpPr/>
          <p:nvPr/>
        </p:nvSpPr>
        <p:spPr>
          <a:xfrm>
            <a:off x="184068" y="133350"/>
            <a:ext cx="4572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2133600" y="350783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800" b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.1 KẾT QUẢ ĐẠT ĐƯỢC</a:t>
            </a:r>
            <a:endParaRPr lang="en-US" sz="2800" b="1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1352550"/>
            <a:ext cx="7010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smtClean="0">
                <a:latin typeface="Times New Roman" pitchFamily="18" charset="0"/>
                <a:cs typeface="Times New Roman" pitchFamily="18" charset="0"/>
              </a:rPr>
              <a:t>Cách xây dựng một hệ thống quản lý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smtClean="0">
                <a:latin typeface="Times New Roman" pitchFamily="18" charset="0"/>
                <a:cs typeface="Times New Roman" pitchFamily="18" charset="0"/>
              </a:rPr>
              <a:t>Cách sử dụng công cụ lập trình java và SQL Sever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smtClean="0">
                <a:latin typeface="Times New Roman" pitchFamily="18" charset="0"/>
                <a:cs typeface="Times New Roman" pitchFamily="18" charset="0"/>
              </a:rPr>
              <a:t>Kĩ năng làm việc nhóm , tinh thần tư duy sáng tạo </a:t>
            </a:r>
            <a:endParaRPr lang="en-US" sz="32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0950"/>
            <a:ext cx="19050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0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1768366" y="209549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8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.2 Hạn chế </a:t>
            </a:r>
            <a:endParaRPr lang="en-US" sz="28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8366" y="2961441"/>
            <a:ext cx="3489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800" b="1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.3 Hướng phát triển</a:t>
            </a:r>
            <a:endParaRPr lang="en-US" sz="2800" b="1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0" y="895350"/>
            <a:ext cx="800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vi-VN" sz="2400">
                <a:latin typeface="+mj-lt"/>
              </a:rPr>
              <a:t>Chưa ràng buộc được người dùng hoàn toàn để tránh phát sinh lỗi (Ví dụ : 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vi-VN" sz="2400" smtClean="0">
                <a:latin typeface="+mj-lt"/>
              </a:rPr>
              <a:t> </a:t>
            </a:r>
            <a:r>
              <a:rPr lang="vi-VN" sz="2400">
                <a:latin typeface="+mj-lt"/>
              </a:rPr>
              <a:t>được đặt trùng tên với khóa chính </a:t>
            </a:r>
            <a:r>
              <a:rPr lang="vi-VN" sz="2400" smtClean="0">
                <a:latin typeface="+mj-lt"/>
              </a:rPr>
              <a:t>)</a:t>
            </a:r>
            <a:endParaRPr lang="en-US" sz="2400" smtClean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vi-VN" sz="2400">
                <a:latin typeface="+mj-lt"/>
              </a:rPr>
              <a:t>Project đa phần là chữ , dữ liệu  thiếu đi sự sinh động (ảnh hiển thị </a:t>
            </a:r>
            <a:r>
              <a:rPr lang="vi-VN" sz="2400" smtClean="0">
                <a:latin typeface="+mj-lt"/>
              </a:rPr>
              <a:t>)</a:t>
            </a:r>
            <a:endParaRPr lang="en-US" sz="2400" smtClean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vi-VN" sz="2400">
                <a:latin typeface="+mj-lt"/>
              </a:rPr>
              <a:t>Chưa có xuất hóa đơn khi nhập xe</a:t>
            </a:r>
            <a:endParaRPr lang="en-US" sz="240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3484661"/>
            <a:ext cx="6537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Khắc phục hạn chế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Phát triển ứng dụng với quy mô lớn </a:t>
            </a:r>
            <a:endParaRPr lang="en-US" sz="240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976688"/>
            <a:ext cx="2073166" cy="1166812"/>
          </a:xfrm>
          <a:prstGeom prst="rect">
            <a:avLst/>
          </a:prstGeom>
        </p:spPr>
      </p:pic>
      <p:sp>
        <p:nvSpPr>
          <p:cNvPr id="7" name="Left Arrow 6">
            <a:hlinkClick r:id="rId4" action="ppaction://hlinksldjump"/>
          </p:cNvPr>
          <p:cNvSpPr/>
          <p:nvPr/>
        </p:nvSpPr>
        <p:spPr>
          <a:xfrm>
            <a:off x="201386" y="100444"/>
            <a:ext cx="533400" cy="4140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7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CHƯƠNG 1:</a:t>
            </a:r>
            <a:br>
              <a:rPr lang="en-US" smtClean="0">
                <a:latin typeface="Times New Roman" pitchFamily="18" charset="0"/>
                <a:cs typeface="Times New Roman" pitchFamily="18" charset="0"/>
              </a:rPr>
            </a:br>
            <a:r>
              <a:rPr lang="en-US" smtClean="0">
                <a:latin typeface="Times New Roman" pitchFamily="18" charset="0"/>
                <a:cs typeface="Times New Roman" pitchFamily="18" charset="0"/>
              </a:rPr>
              <a:t>TỔNG QUÁT</a:t>
            </a: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19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595" name="Google Shape;595;p38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1676400" y="361950"/>
            <a:ext cx="472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1.1 Đặt vấn đề</a:t>
            </a:r>
            <a:endParaRPr lang="en-US" sz="4400" b="1">
              <a:solidFill>
                <a:schemeClr val="accent5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86" y="1120257"/>
            <a:ext cx="6019800" cy="4012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394" y="15109"/>
            <a:ext cx="1852605" cy="155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5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1295400" y="438150"/>
            <a:ext cx="7467600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     - </a:t>
            </a:r>
            <a:r>
              <a:rPr lang="vi-VN" sz="1900" smtClean="0">
                <a:latin typeface="+mj-lt"/>
              </a:rPr>
              <a:t>Hiện </a:t>
            </a:r>
            <a:r>
              <a:rPr lang="vi-VN" sz="1900">
                <a:latin typeface="+mj-lt"/>
              </a:rPr>
              <a:t>nay, công nghệ thông tin (CNTT) đang hiện diện và đóng vai trò</a:t>
            </a:r>
          </a:p>
          <a:p>
            <a:r>
              <a:rPr lang="vi-VN" sz="1900">
                <a:latin typeface="+mj-lt"/>
              </a:rPr>
              <a:t>quan trọng không thể thiếu trong quá trình điều hành các hoạt động sản</a:t>
            </a:r>
          </a:p>
          <a:p>
            <a:r>
              <a:rPr lang="vi-VN" sz="1900">
                <a:latin typeface="+mj-lt"/>
              </a:rPr>
              <a:t>xuất kinh doanh. Sự phát triển và ứng dụng của Internet đã làm thay đổi</a:t>
            </a:r>
          </a:p>
          <a:p>
            <a:r>
              <a:rPr lang="vi-VN" sz="1900">
                <a:latin typeface="+mj-lt"/>
              </a:rPr>
              <a:t>mô hình và cách thức hoạt động kinh doanh của doanh nghiệp, việc</a:t>
            </a:r>
          </a:p>
          <a:p>
            <a:r>
              <a:rPr lang="vi-VN" sz="1900">
                <a:latin typeface="+mj-lt"/>
              </a:rPr>
              <a:t>chuyển dần các cách thức quản lý, giao dịch truyền thống sang quản lý,</a:t>
            </a:r>
          </a:p>
          <a:p>
            <a:r>
              <a:rPr lang="vi-VN" sz="1900">
                <a:latin typeface="+mj-lt"/>
              </a:rPr>
              <a:t>giao dịch điện tử đã ảnh hưởng đến vị trí, vai trò và cả nhu cầu của các</a:t>
            </a:r>
          </a:p>
          <a:p>
            <a:r>
              <a:rPr lang="vi-VN" sz="1900">
                <a:latin typeface="+mj-lt"/>
              </a:rPr>
              <a:t>bên hữu quan (khách hàng, nhà cung cấp,…) của doanh nghiệp.</a:t>
            </a:r>
            <a:endParaRPr lang="en-US" sz="1900" smtClean="0">
              <a:latin typeface="+mj-lt"/>
            </a:endParaRPr>
          </a:p>
          <a:p>
            <a:r>
              <a:rPr lang="en-US" sz="1900" smtClean="0">
                <a:latin typeface="+mj-lt"/>
              </a:rPr>
              <a:t>    - </a:t>
            </a:r>
            <a:r>
              <a:rPr lang="en-US" sz="1900" smtClean="0">
                <a:latin typeface="Times New Roman" pitchFamily="18" charset="0"/>
                <a:cs typeface="Times New Roman" pitchFamily="18" charset="0"/>
              </a:rPr>
              <a:t>Vì vậy </a:t>
            </a:r>
            <a:r>
              <a:rPr lang="en-US" sz="1900" smtClean="0">
                <a:latin typeface="+mj-lt"/>
              </a:rPr>
              <a:t>t</a:t>
            </a:r>
            <a:r>
              <a:rPr lang="vi-VN" sz="1900" smtClean="0">
                <a:latin typeface="+mj-lt"/>
              </a:rPr>
              <a:t>rong thời điểm công nghệ thông tin phát triển như</a:t>
            </a:r>
            <a:r>
              <a:rPr lang="en-US" sz="1900" smtClean="0">
                <a:latin typeface="+mj-lt"/>
              </a:rPr>
              <a:t> </a:t>
            </a:r>
            <a:r>
              <a:rPr lang="en-US" sz="1900" smtClean="0">
                <a:latin typeface="Times New Roman" pitchFamily="18" charset="0"/>
                <a:cs typeface="Times New Roman" pitchFamily="18" charset="0"/>
              </a:rPr>
              <a:t>ngày nay </a:t>
            </a:r>
            <a:r>
              <a:rPr lang="en-US" sz="1900" smtClean="0">
                <a:latin typeface="+mj-lt"/>
              </a:rPr>
              <a:t>,</a:t>
            </a:r>
            <a:r>
              <a:rPr lang="vi-VN" sz="1900" smtClean="0">
                <a:latin typeface="+mj-lt"/>
              </a:rPr>
              <a:t> thì mỗi cửa hàng</a:t>
            </a:r>
            <a:r>
              <a:rPr lang="en-US" sz="1900" smtClean="0">
                <a:latin typeface="+mj-lt"/>
              </a:rPr>
              <a:t> </a:t>
            </a:r>
            <a:r>
              <a:rPr lang="vi-VN" sz="1900" smtClean="0">
                <a:latin typeface="+mj-lt"/>
              </a:rPr>
              <a:t>đều </a:t>
            </a:r>
            <a:r>
              <a:rPr lang="vi-VN" sz="1900">
                <a:latin typeface="+mj-lt"/>
              </a:rPr>
              <a:t>áp dụng những ứng dụng của công nghệ vào công việc mua bán </a:t>
            </a:r>
            <a:r>
              <a:rPr lang="vi-VN" sz="1900" smtClean="0">
                <a:latin typeface="+mj-lt"/>
              </a:rPr>
              <a:t>và</a:t>
            </a:r>
            <a:r>
              <a:rPr lang="en-US" sz="1900" smtClean="0">
                <a:latin typeface="+mj-lt"/>
              </a:rPr>
              <a:t> </a:t>
            </a:r>
            <a:r>
              <a:rPr lang="vi-VN" sz="1900" smtClean="0">
                <a:latin typeface="+mj-lt"/>
              </a:rPr>
              <a:t>quản </a:t>
            </a:r>
            <a:r>
              <a:rPr lang="vi-VN" sz="1900">
                <a:latin typeface="+mj-lt"/>
              </a:rPr>
              <a:t>lí của mình, nhầm tạo ra điều kiện thuận lợi cho sự phát triển </a:t>
            </a:r>
            <a:r>
              <a:rPr lang="vi-VN" sz="1900" smtClean="0">
                <a:latin typeface="+mj-lt"/>
              </a:rPr>
              <a:t>của</a:t>
            </a:r>
            <a:r>
              <a:rPr lang="en-US" sz="1900" smtClean="0">
                <a:latin typeface="+mj-lt"/>
              </a:rPr>
              <a:t> </a:t>
            </a:r>
            <a:r>
              <a:rPr lang="vi-VN" sz="1900" smtClean="0">
                <a:latin typeface="+mj-lt"/>
              </a:rPr>
              <a:t>cửa </a:t>
            </a:r>
            <a:r>
              <a:rPr lang="vi-VN" sz="1900">
                <a:latin typeface="+mj-lt"/>
              </a:rPr>
              <a:t>hàng</a:t>
            </a:r>
            <a:r>
              <a:rPr lang="vi-VN" sz="1900" smtClean="0">
                <a:latin typeface="+mj-lt"/>
              </a:rPr>
              <a:t>,</a:t>
            </a:r>
            <a:r>
              <a:rPr lang="en-US" sz="1900" smtClean="0">
                <a:latin typeface="+mj-lt"/>
              </a:rPr>
              <a:t> </a:t>
            </a:r>
            <a:r>
              <a:rPr lang="en-US" sz="1900" smtClean="0">
                <a:latin typeface="Times New Roman" pitchFamily="18" charset="0"/>
                <a:cs typeface="Times New Roman" pitchFamily="18" charset="0"/>
              </a:rPr>
              <a:t>nhằm nâng cao năng suất hoạt động </a:t>
            </a:r>
          </a:p>
          <a:p>
            <a:r>
              <a:rPr lang="en-US" sz="1900">
                <a:latin typeface="+mj-lt"/>
              </a:rPr>
              <a:t> </a:t>
            </a:r>
            <a:r>
              <a:rPr lang="en-US" sz="1900" smtClean="0">
                <a:latin typeface="+mj-lt"/>
              </a:rPr>
              <a:t>    </a:t>
            </a:r>
            <a:r>
              <a:rPr lang="vi-VN" sz="1900">
                <a:latin typeface="+mj-lt"/>
              </a:rPr>
              <a:t>Mỗi cửa hàng đều có phần mềm quản lí và tính tiền riêng, từ đó mỗi</a:t>
            </a:r>
          </a:p>
          <a:p>
            <a:r>
              <a:rPr lang="vi-VN" sz="1900">
                <a:latin typeface="+mj-lt"/>
              </a:rPr>
              <a:t>phần mềm này cũng phải phù hợp với đặc điểm chung của của hàng đó</a:t>
            </a:r>
            <a:endParaRPr lang="en-US" sz="1900" smtClean="0">
              <a:latin typeface="+mj-lt"/>
            </a:endParaRPr>
          </a:p>
          <a:p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838200" y="3659084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4898"/>
            <a:ext cx="1609725" cy="8986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8158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400" y="3984992"/>
            <a:ext cx="14986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48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1752600" y="361950"/>
            <a:ext cx="541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mtClean="0">
                <a:latin typeface="Times New Roman" pitchFamily="18" charset="0"/>
                <a:cs typeface="Times New Roman" pitchFamily="18" charset="0"/>
              </a:rPr>
              <a:t>1.2 Giới thiệu dự án </a:t>
            </a:r>
            <a:endParaRPr lang="en-US" sz="44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31391"/>
            <a:ext cx="7162800" cy="401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0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45522" y="1604070"/>
            <a:ext cx="8229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8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1.3 Tổng quan đồ án</a:t>
            </a:r>
          </a:p>
          <a:p>
            <a:r>
              <a:rPr lang="en-US" sz="2800" smtClean="0">
                <a:latin typeface="+mj-lt"/>
              </a:rPr>
              <a:t>   -</a:t>
            </a:r>
            <a:r>
              <a:rPr lang="vi-VN" sz="2800" smtClean="0">
                <a:latin typeface="+mj-lt"/>
              </a:rPr>
              <a:t>Tên </a:t>
            </a:r>
            <a:r>
              <a:rPr lang="vi-VN" sz="2800">
                <a:latin typeface="+mj-lt"/>
              </a:rPr>
              <a:t>đồ án : Ứng dụng quản lý showroom </a:t>
            </a:r>
            <a:r>
              <a:rPr lang="vi-VN" sz="2800" smtClean="0">
                <a:latin typeface="+mj-lt"/>
              </a:rPr>
              <a:t>ôtô</a:t>
            </a:r>
            <a:endParaRPr lang="en-US" sz="2800" smtClean="0">
              <a:latin typeface="+mj-lt"/>
            </a:endParaRPr>
          </a:p>
          <a:p>
            <a:r>
              <a:rPr lang="en-US" sz="2800" smtClean="0">
                <a:latin typeface="+mj-lt"/>
              </a:rPr>
              <a:t>   -</a:t>
            </a:r>
            <a:r>
              <a:rPr lang="vi-VN" sz="2800" smtClean="0">
                <a:latin typeface="+mj-lt"/>
              </a:rPr>
              <a:t>Mục đích đồ án: Xây dựng một ứng dụng quản lý showroom ôtô tiện ích,</a:t>
            </a:r>
            <a:endParaRPr lang="en-US" sz="2800" smtClean="0">
              <a:latin typeface="+mj-lt"/>
            </a:endParaRPr>
          </a:p>
          <a:p>
            <a:r>
              <a:rPr lang="en-US" sz="2800" b="1" smtClean="0">
                <a:latin typeface="+mj-lt"/>
              </a:rPr>
              <a:t>      </a:t>
            </a:r>
            <a:r>
              <a:rPr lang="en-US" sz="2800" b="1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1.4</a:t>
            </a:r>
            <a:r>
              <a:rPr lang="en-US" sz="2800" b="1" smtClean="0">
                <a:latin typeface="+mj-lt"/>
              </a:rPr>
              <a:t> </a:t>
            </a:r>
            <a:r>
              <a:rPr lang="vi-VN" sz="2800" b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Công </a:t>
            </a:r>
            <a:r>
              <a:rPr lang="vi-VN" sz="2800" b="1">
                <a:solidFill>
                  <a:schemeClr val="accent3">
                    <a:lumMod val="50000"/>
                  </a:schemeClr>
                </a:solidFill>
                <a:latin typeface="+mj-lt"/>
              </a:rPr>
              <a:t>cụ hỗ trợ</a:t>
            </a:r>
          </a:p>
          <a:p>
            <a:r>
              <a:rPr lang="en-US" sz="2800" smtClean="0">
                <a:latin typeface="+mj-lt"/>
              </a:rPr>
              <a:t>   </a:t>
            </a:r>
            <a:r>
              <a:rPr lang="vi-VN" sz="2800" smtClean="0">
                <a:latin typeface="+mj-lt"/>
              </a:rPr>
              <a:t>- </a:t>
            </a:r>
            <a:r>
              <a:rPr lang="vi-VN" sz="2800">
                <a:latin typeface="+mj-lt"/>
              </a:rPr>
              <a:t>Sử dụng ngôn ngữ lập trình Java</a:t>
            </a:r>
          </a:p>
          <a:p>
            <a:r>
              <a:rPr lang="en-US" sz="2800" smtClean="0">
                <a:latin typeface="+mj-lt"/>
              </a:rPr>
              <a:t>   -</a:t>
            </a:r>
            <a:r>
              <a:rPr lang="vi-VN" sz="2800" smtClean="0">
                <a:latin typeface="+mj-lt"/>
              </a:rPr>
              <a:t>Thiết </a:t>
            </a:r>
            <a:r>
              <a:rPr lang="vi-VN" sz="2800">
                <a:latin typeface="+mj-lt"/>
              </a:rPr>
              <a:t>kế cơ sở dữ liệu: Microsoft SQL Server Management Studio</a:t>
            </a:r>
            <a:r>
              <a:rPr lang="vi-VN"/>
              <a:t>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856" y="0"/>
            <a:ext cx="2003961" cy="20039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94" y="269663"/>
            <a:ext cx="1899776" cy="14248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322" y="269662"/>
            <a:ext cx="2141100" cy="1391715"/>
          </a:xfrm>
          <a:prstGeom prst="rect">
            <a:avLst/>
          </a:prstGeom>
        </p:spPr>
      </p:pic>
      <p:sp>
        <p:nvSpPr>
          <p:cNvPr id="3" name="Left Arrow 2">
            <a:hlinkClick r:id="rId5" action="ppaction://hlinksldjump"/>
          </p:cNvPr>
          <p:cNvSpPr/>
          <p:nvPr/>
        </p:nvSpPr>
        <p:spPr>
          <a:xfrm>
            <a:off x="165760" y="71119"/>
            <a:ext cx="533400" cy="39708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4790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95600" y="2038350"/>
            <a:ext cx="3429000" cy="1159800"/>
          </a:xfrm>
        </p:spPr>
        <p:txBody>
          <a:bodyPr/>
          <a:lstStyle/>
          <a:p>
            <a:r>
              <a:rPr lang="en-US" b="1" smtClean="0">
                <a:solidFill>
                  <a:schemeClr val="tx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CHƯƠNG 2 :</a:t>
            </a:r>
            <a:br>
              <a:rPr lang="en-US" b="1" smtClean="0">
                <a:solidFill>
                  <a:schemeClr val="tx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smtClean="0">
                <a:solidFill>
                  <a:schemeClr val="tx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CƠ SỞ LÝ THUYẾT</a:t>
            </a:r>
            <a:endParaRPr lang="en-US" b="1">
              <a:solidFill>
                <a:schemeClr val="tx2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91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1752600" y="284261"/>
            <a:ext cx="61253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vi-VN" sz="3200" b="1" smtClean="0">
                <a:solidFill>
                  <a:srgbClr val="FF0000"/>
                </a:solidFill>
                <a:latin typeface="+mj-lt"/>
              </a:rPr>
              <a:t>Yêu </a:t>
            </a:r>
            <a:r>
              <a:rPr lang="vi-VN" sz="3200" b="1">
                <a:solidFill>
                  <a:srgbClr val="FF0000"/>
                </a:solidFill>
                <a:latin typeface="+mj-lt"/>
              </a:rPr>
              <a:t>cầu chức năng của ứng dụng</a:t>
            </a:r>
            <a:endParaRPr lang="en-US" sz="32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104775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vi-VN" sz="2400">
                <a:latin typeface="+mj-lt"/>
              </a:rPr>
              <a:t>Chức năng đăng nhập, quyền hạn truy cập</a:t>
            </a:r>
            <a:r>
              <a:rPr lang="vi-VN"/>
              <a:t>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69036"/>
            <a:ext cx="3962400" cy="42744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571750"/>
            <a:ext cx="1905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948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ent template">
  <a:themeElements>
    <a:clrScheme name="Custom 347">
      <a:dk1>
        <a:srgbClr val="4A5C65"/>
      </a:dk1>
      <a:lt1>
        <a:srgbClr val="FFFFFF"/>
      </a:lt1>
      <a:dk2>
        <a:srgbClr val="A6BCC9"/>
      </a:dk2>
      <a:lt2>
        <a:srgbClr val="DEE9F2"/>
      </a:lt2>
      <a:accent1>
        <a:srgbClr val="02BDC7"/>
      </a:accent1>
      <a:accent2>
        <a:srgbClr val="FFB600"/>
      </a:accent2>
      <a:accent3>
        <a:srgbClr val="FF9755"/>
      </a:accent3>
      <a:accent4>
        <a:srgbClr val="FD6C68"/>
      </a:accent4>
      <a:accent5>
        <a:srgbClr val="FC4067"/>
      </a:accent5>
      <a:accent6>
        <a:srgbClr val="A6BCC9"/>
      </a:accent6>
      <a:hlink>
        <a:srgbClr val="02BDC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3694244</TotalTime>
  <Words>717</Words>
  <Application>Microsoft Office PowerPoint</Application>
  <PresentationFormat>On-screen Show (16:9)</PresentationFormat>
  <Paragraphs>113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Times New Roman</vt:lpstr>
      <vt:lpstr>Lato Light</vt:lpstr>
      <vt:lpstr>Roboto Slab Regular</vt:lpstr>
      <vt:lpstr>Wingdings</vt:lpstr>
      <vt:lpstr>Tahoma</vt:lpstr>
      <vt:lpstr>Kent template</vt:lpstr>
      <vt:lpstr>PowerPoint Presentation</vt:lpstr>
      <vt:lpstr>PowerPoint Presentation</vt:lpstr>
      <vt:lpstr>CHƯƠNG 1: TỔNG QUÁT</vt:lpstr>
      <vt:lpstr>PowerPoint Presentation</vt:lpstr>
      <vt:lpstr>PowerPoint Presentation</vt:lpstr>
      <vt:lpstr>PowerPoint Presentation</vt:lpstr>
      <vt:lpstr>PowerPoint Presentation</vt:lpstr>
      <vt:lpstr>CHƯƠNG 2 : CƠ SỞ LÝ THUYẾT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CHƯƠNG 3 :  PHÂN TÍCH THIẾT KẾ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CHƯƠNG 4:  DEMO</vt:lpstr>
      <vt:lpstr>CHƯƠNG 5 :  KẾT LUẬN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Nhật Vy</dc:creator>
  <cp:lastModifiedBy>MyPC</cp:lastModifiedBy>
  <cp:revision>67</cp:revision>
  <dcterms:modified xsi:type="dcterms:W3CDTF">2019-12-19T13:25:40Z</dcterms:modified>
</cp:coreProperties>
</file>